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Proxima Nova"/>
      <p:regular r:id="rId17"/>
      <p:bold r:id="rId18"/>
      <p:italic r:id="rId19"/>
      <p:boldItalic r:id="rId20"/>
    </p:embeddedFont>
    <p:embeddedFont>
      <p:font typeface="Montserrat"/>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roximaNova-boldItalic.fntdata"/><Relationship Id="rId11" Type="http://schemas.openxmlformats.org/officeDocument/2006/relationships/slide" Target="slides/slide6.xml"/><Relationship Id="rId22" Type="http://schemas.openxmlformats.org/officeDocument/2006/relationships/font" Target="fonts/Montserrat-bold.fntdata"/><Relationship Id="rId10" Type="http://schemas.openxmlformats.org/officeDocument/2006/relationships/slide" Target="slides/slide5.xml"/><Relationship Id="rId21" Type="http://schemas.openxmlformats.org/officeDocument/2006/relationships/font" Target="fonts/Montserrat-regular.fntdata"/><Relationship Id="rId13" Type="http://schemas.openxmlformats.org/officeDocument/2006/relationships/slide" Target="slides/slide8.xml"/><Relationship Id="rId24" Type="http://schemas.openxmlformats.org/officeDocument/2006/relationships/font" Target="fonts/Montserrat-boldItalic.fntdata"/><Relationship Id="rId12" Type="http://schemas.openxmlformats.org/officeDocument/2006/relationships/slide" Target="slides/slide7.xml"/><Relationship Id="rId23" Type="http://schemas.openxmlformats.org/officeDocument/2006/relationships/font" Target="fonts/Montserrat-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roximaNova-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ProximaNova-italic.fntdata"/><Relationship Id="rId6" Type="http://schemas.openxmlformats.org/officeDocument/2006/relationships/slide" Target="slides/slide1.xml"/><Relationship Id="rId18" Type="http://schemas.openxmlformats.org/officeDocument/2006/relationships/font" Target="fonts/ProximaNova-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7079794a48_1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7079794a48_1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bef022e205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bef022e205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Text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7079794a48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7079794a4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Text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7079794a48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7079794a48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7079794a48_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7079794a48_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7079794a48_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7079794a48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7079794a48_1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7079794a48_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7079794a48_1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7079794a48_1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Text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bef022e205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bef022e20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bef022e205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bef022e205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1" name="Google Shape;11;p2"/>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2" name="Google Shape;12;p2"/>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991475"/>
            <a:ext cx="8520600" cy="1917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071300"/>
            <a:ext cx="8520600" cy="901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6" name="Google Shape;16;p3"/>
          <p:cNvSpPr txBox="1"/>
          <p:nvPr>
            <p:ph type="title"/>
          </p:nvPr>
        </p:nvSpPr>
        <p:spPr>
          <a:xfrm>
            <a:off x="510450" y="2057400"/>
            <a:ext cx="8123100" cy="77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7975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2"/>
            </a:solidFill>
            <a:prstDash val="solid"/>
            <a:round/>
            <a:headEnd len="sm" w="sm" type="none"/>
            <a:tailEnd len="sm" w="sm" type="none"/>
          </a:ln>
        </p:spPr>
      </p:cxnSp>
      <p:sp>
        <p:nvSpPr>
          <p:cNvPr id="41" name="Google Shape;41;p9"/>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68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100"/>
              <a:buNone/>
              <a:defRPr sz="2100"/>
            </a:lvl1pPr>
          </a:lstStyle>
          <a:p/>
        </p:txBody>
      </p:sp>
      <p:sp>
        <p:nvSpPr>
          <p:cNvPr id="47" name="Google Shape;47;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pearmin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indent="-317500" lvl="1" marL="914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indent="-317500" lvl="2" marL="1371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indent="-317500" lvl="3" marL="18288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indent="-317500" lvl="4" marL="22860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indent="-317500" lvl="5" marL="27432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indent="-317500" lvl="6" marL="3200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indent="-317500" lvl="7" marL="3657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indent="-317500" lvl="8" marL="41148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dontchangethislink.peardeckmagic.zone?eyJ0eXBlIjoiZnJlZVJlc3BvbnNlLXRleHQiLCJkcmFnZ2FibGVzIjpbeyJpZCI6ImRyYWdnYWJsZTAiLCJ0eXBlIjoiaWNvbiIsImljb24iOnsiaWQiOiJkZWZhdWx0LWNpcmNsZSJ9LCJjb2xvciI6IiNENTFEMjgifV0sImRyYWdnYWJsZVNpemUiOjEyLjU1LCJlbWJlZGRhYmxlVXJsIjoiaHR0cHM6Ly8iLCJhbnN3ZXJzIjpbXX0=pearId=magic-pear-shape-identifier" TargetMode="External"/><Relationship Id="rId4" Type="http://schemas.openxmlformats.org/officeDocument/2006/relationships/image" Target="../media/image2.png"/><Relationship Id="rId5" Type="http://schemas.openxmlformats.org/officeDocument/2006/relationships/hyperlink" Target="http://dontchangethislink.peardeckmagic.zone?eyJ0eXBlIjoiZ29vZ2xlLXNsaWRlcy1hZGRvbi1yZXNwb25zZS1mb290ZXIiLCJsYXN0RWRpdGVkQnkiOiIxMTA3NDY0Nzg3MzIyNDI1Nzg4NDEiLCJwcmVzZW50YXRpb25JZCI6IjFiVTR6cmdjdVlkMUdwdzFKcDJvSjUyMWlaQVB5VHpCTG5IZmZJb1ZzR0g0IiwiY29udGVudElkIjoiY3VzdG9tLXJlc3BvbnNlLWZyZWVSZXNwb25zZS10ZXh0Iiwic2xpZGVJZCI6ImdiZWYwMjJlMjA1XzBfMSIsImNvbnRlbnRJbnN0YW5jZUlkIjoiMWJVNHpyZ2N1WWQxR3B3MUpwMm9KNTIxaVpBUHlUekJMbkhmZklvVnNHSDQvZjk5YmVmMjgtMWQ0MS00OWMyLTljMTMtMDY2MmRhNjEzNWE0In0=pearId=magic-pear-metadata-identifi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dontchangethislink.peardeckmagic.zone?eyJ0eXBlIjoiZnJlZVJlc3BvbnNlLXRleHQiLCJkcmFnZ2FibGVzIjpbeyJpZCI6ImRyYWdnYWJsZTAiLCJ0eXBlIjoiaWNvbiIsImljb24iOnsiaWQiOiJkZWZhdWx0LWNpcmNsZSJ9LCJjb2xvciI6IiNENTFEMjgifV0sImRyYWdnYWJsZVNpemUiOjEyLjU1LCJlbWJlZGRhYmxlVXJsIjoiaHR0cHM6Ly8iLCJhbnN3ZXJzIjpbXX0=pearId=magic-pear-shape-identifier" TargetMode="External"/><Relationship Id="rId4" Type="http://schemas.openxmlformats.org/officeDocument/2006/relationships/image" Target="../media/image1.png"/><Relationship Id="rId5" Type="http://schemas.openxmlformats.org/officeDocument/2006/relationships/hyperlink" Target="http://dontchangethislink.peardeckmagic.zone?eyJ0eXBlIjoiZ29vZ2xlLXNsaWRlcy1hZGRvbi1yZXNwb25zZS1mb290ZXIiLCJsYXN0RWRpdGVkQnkiOiIxMTA3NDY0Nzg3MzIyNDI1Nzg4NDEiLCJwcmVzZW50YXRpb25JZCI6IjFiVTR6cmdjdVlkMUdwdzFKcDJvSjUyMWlaQVB5VHpCTG5IZmZJb1ZzR0g0IiwiY29udGVudElkIjoiY3VzdG9tLXJlc3BvbnNlLWZyZWVSZXNwb25zZS10ZXh0Iiwic2xpZGVJZCI6Imc3MDc5Nzk0YTQ4XzFfMCIsImNvbnRlbnRJbnN0YW5jZUlkIjoiMWJVNHpyZ2N1WWQxR3B3MUpwMm9KNTIxaVpBUHlUekJMbkhmZklvVnNHSDQvZmFiYTVkYmYtNWY3YS00OGIxLWI3YjYtZGJlNDczNDJlZDA3In0=pearId=magic-pear-metadata-identifie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dontchangethislink.peardeckmagic.zone?eyJ0eXBlIjoiZnJlZVJlc3BvbnNlLXRleHQiLCJkcmFnZ2FibGVzIjpbeyJpZCI6ImRyYWdnYWJsZTAiLCJ0eXBlIjoiaWNvbiIsImljb24iOnsiaWQiOiJkZWZhdWx0LWNpcmNsZSJ9LCJjb2xvciI6IiNENTFEMjgifV0sImRyYWdnYWJsZVNpemUiOjEyLjU1LCJlbWJlZGRhYmxlVXJsIjoiaHR0cHM6Ly8iLCJhbnN3ZXJzIjpbXX0=pearId=magic-pear-shape-identifier" TargetMode="External"/><Relationship Id="rId4" Type="http://schemas.openxmlformats.org/officeDocument/2006/relationships/image" Target="../media/image3.png"/><Relationship Id="rId5" Type="http://schemas.openxmlformats.org/officeDocument/2006/relationships/hyperlink" Target="http://dontchangethislink.peardeckmagic.zone?eyJ0eXBlIjoiZ29vZ2xlLXNsaWRlcy1hZGRvbi1yZXNwb25zZS1mb290ZXIiLCJsYXN0RWRpdGVkQnkiOiIxMTA3NDY0Nzg3MzIyNDI1Nzg4NDEiLCJwcmVzZW50YXRpb25JZCI6IjFiVTR6cmdjdVlkMUdwdzFKcDJvSjUyMWlaQVB5VHpCTG5IZmZJb1ZzR0g0IiwiY29udGVudElkIjoiY3VzdG9tLXJlc3BvbnNlLWZyZWVSZXNwb25zZS10ZXh0Iiwic2xpZGVJZCI6Imc3MDc5Nzk0YTQ4XzFfNDUiLCJjb250ZW50SW5zdGFuY2VJZCI6IjFiVTR6cmdjdVlkMUdwdzFKcDJvSjUyMWlaQVB5VHpCTG5IZmZJb1ZzR0g0L2QzN2ZmNTNkLTVhYmMtNDVmYi1hZTM4LTk2OWFlYmQ4ZmY4ZiJ9pearId=magic-pear-metadata-identifier"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0450" y="1248725"/>
            <a:ext cx="8123100" cy="1588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MLA 8 Citations</a:t>
            </a:r>
            <a:endParaRPr/>
          </a:p>
        </p:txBody>
      </p:sp>
      <p:sp>
        <p:nvSpPr>
          <p:cNvPr id="60" name="Google Shape;60;p13"/>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id="61" name="Google Shape;61;p13"/>
          <p:cNvPicPr preferRelativeResize="0"/>
          <p:nvPr/>
        </p:nvPicPr>
        <p:blipFill>
          <a:blip r:embed="rId3">
            <a:alphaModFix/>
          </a:blip>
          <a:stretch>
            <a:fillRect/>
          </a:stretch>
        </p:blipFill>
        <p:spPr>
          <a:xfrm>
            <a:off x="4917775" y="1248713"/>
            <a:ext cx="4286250" cy="29622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Text Citation</a:t>
            </a:r>
            <a:endParaRPr/>
          </a:p>
        </p:txBody>
      </p:sp>
      <p:sp>
        <p:nvSpPr>
          <p:cNvPr id="120" name="Google Shape;120;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000000"/>
                </a:solidFill>
                <a:highlight>
                  <a:srgbClr val="FFFFFF"/>
                </a:highlight>
                <a:latin typeface="Montserrat"/>
                <a:ea typeface="Montserrat"/>
                <a:cs typeface="Montserrat"/>
                <a:sym typeface="Montserrat"/>
              </a:rPr>
              <a:t>One study found that “the listener's familiarity with the topic of discourse greatly facilitates the interpretation of the entire message” (Gass and Varonis 85).</a:t>
            </a:r>
            <a:endParaRPr sz="2400">
              <a:solidFill>
                <a:srgbClr val="000000"/>
              </a:solidFill>
              <a:highlight>
                <a:srgbClr val="FFFFFF"/>
              </a:highlight>
              <a:latin typeface="Montserrat"/>
              <a:ea typeface="Montserrat"/>
              <a:cs typeface="Montserrat"/>
              <a:sym typeface="Montserrat"/>
            </a:endParaRPr>
          </a:p>
          <a:p>
            <a:pPr indent="0" lvl="0" marL="0" rtl="0" algn="l">
              <a:spcBef>
                <a:spcPts val="800"/>
              </a:spcBef>
              <a:spcAft>
                <a:spcPts val="0"/>
              </a:spcAft>
              <a:buNone/>
            </a:pPr>
            <a:r>
              <a:rPr lang="en" sz="2400">
                <a:solidFill>
                  <a:srgbClr val="000000"/>
                </a:solidFill>
                <a:highlight>
                  <a:srgbClr val="FFFFFF"/>
                </a:highlight>
                <a:latin typeface="Montserrat"/>
                <a:ea typeface="Montserrat"/>
                <a:cs typeface="Montserrat"/>
                <a:sym typeface="Montserrat"/>
              </a:rPr>
              <a:t>Gass and Varonis found that “the listener’s familiarity with the topic of discourse greatly facilitates the interpretation of the entire message” (85).</a:t>
            </a:r>
            <a:endParaRPr sz="2400">
              <a:solidFill>
                <a:srgbClr val="000000"/>
              </a:solidFill>
              <a:highlight>
                <a:srgbClr val="FFFFFF"/>
              </a:highlight>
              <a:latin typeface="Montserrat"/>
              <a:ea typeface="Montserrat"/>
              <a:cs typeface="Montserrat"/>
              <a:sym typeface="Montserrat"/>
            </a:endParaRPr>
          </a:p>
          <a:p>
            <a:pPr indent="0" lvl="0" marL="0" rtl="0" algn="l">
              <a:spcBef>
                <a:spcPts val="800"/>
              </a:spcBef>
              <a:spcAft>
                <a:spcPts val="1600"/>
              </a:spcAft>
              <a:buNone/>
            </a:pPr>
            <a:r>
              <a:t/>
            </a:r>
            <a:endParaRPr sz="2400">
              <a:latin typeface="Montserrat"/>
              <a:ea typeface="Montserrat"/>
              <a:cs typeface="Montserrat"/>
              <a:sym typeface="Montserra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Try</a:t>
            </a:r>
            <a:endParaRPr/>
          </a:p>
        </p:txBody>
      </p:sp>
      <p:sp>
        <p:nvSpPr>
          <p:cNvPr id="126" name="Google Shape;126;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Take the following quote and information and turn it into an in-text citation. </a:t>
            </a:r>
            <a:endParaRPr/>
          </a:p>
          <a:p>
            <a:pPr indent="0" lvl="0" marL="0" rtl="0" algn="l">
              <a:spcBef>
                <a:spcPts val="1600"/>
              </a:spcBef>
              <a:spcAft>
                <a:spcPts val="0"/>
              </a:spcAft>
              <a:buNone/>
            </a:pPr>
            <a:r>
              <a:rPr lang="en"/>
              <a:t>Book Title: </a:t>
            </a:r>
            <a:r>
              <a:rPr i="1" lang="en"/>
              <a:t>The </a:t>
            </a:r>
            <a:r>
              <a:rPr i="1" lang="en"/>
              <a:t>Radium Girls: The Dark Story of America’s Shining Women</a:t>
            </a:r>
            <a:endParaRPr i="1"/>
          </a:p>
          <a:p>
            <a:pPr indent="0" lvl="0" marL="0" rtl="0" algn="l">
              <a:spcBef>
                <a:spcPts val="1600"/>
              </a:spcBef>
              <a:spcAft>
                <a:spcPts val="0"/>
              </a:spcAft>
              <a:buNone/>
            </a:pPr>
            <a:r>
              <a:rPr lang="en"/>
              <a:t>Author: Moore, Kate</a:t>
            </a:r>
            <a:endParaRPr/>
          </a:p>
          <a:p>
            <a:pPr indent="0" lvl="0" marL="0" rtl="0" algn="l">
              <a:spcBef>
                <a:spcPts val="1600"/>
              </a:spcBef>
              <a:spcAft>
                <a:spcPts val="0"/>
              </a:spcAft>
              <a:buNone/>
            </a:pPr>
            <a:r>
              <a:rPr lang="en"/>
              <a:t>Quote: The Doctors’ autopsy findings gathered wide publicity; the girls’ fight for justice was slowly </a:t>
            </a:r>
            <a:r>
              <a:rPr lang="en"/>
              <a:t>becoming famous. And it was this publicity that now brought another girl to Berry’s office, though she did not sign with him at the time. </a:t>
            </a:r>
            <a:endParaRPr/>
          </a:p>
          <a:p>
            <a:pPr indent="0" lvl="0" marL="0" rtl="0" algn="l">
              <a:spcBef>
                <a:spcPts val="1600"/>
              </a:spcBef>
              <a:spcAft>
                <a:spcPts val="1600"/>
              </a:spcAft>
              <a:buNone/>
            </a:pPr>
            <a:r>
              <a:rPr lang="en"/>
              <a:t>Page: 199</a:t>
            </a:r>
            <a:endParaRPr/>
          </a:p>
        </p:txBody>
      </p:sp>
      <p:pic>
        <p:nvPicPr>
          <p:cNvPr id="127" name="Google Shape;127;p23">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128" name="Google Shape;128;p23">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Parts of an MLA Citation</a:t>
            </a:r>
            <a:endParaRPr/>
          </a:p>
        </p:txBody>
      </p:sp>
      <p:sp>
        <p:nvSpPr>
          <p:cNvPr id="67" name="Google Shape;67;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a:bodyPr>
          <a:lstStyle/>
          <a:p>
            <a:pPr indent="-317182" lvl="0" marL="787400" rtl="0" algn="l">
              <a:lnSpc>
                <a:spcPct val="150000"/>
              </a:lnSpc>
              <a:spcBef>
                <a:spcPts val="0"/>
              </a:spcBef>
              <a:spcAft>
                <a:spcPts val="0"/>
              </a:spcAft>
              <a:buClr>
                <a:srgbClr val="000000"/>
              </a:buClr>
              <a:buSzPct val="100000"/>
              <a:buFont typeface="Montserrat"/>
              <a:buAutoNum type="arabicPeriod"/>
            </a:pPr>
            <a:r>
              <a:rPr lang="en">
                <a:solidFill>
                  <a:srgbClr val="000000"/>
                </a:solidFill>
                <a:latin typeface="Montserrat"/>
                <a:ea typeface="Montserrat"/>
                <a:cs typeface="Montserrat"/>
                <a:sym typeface="Montserrat"/>
              </a:rPr>
              <a:t>Author.</a:t>
            </a:r>
            <a:endParaRPr>
              <a:solidFill>
                <a:srgbClr val="000000"/>
              </a:solidFill>
              <a:latin typeface="Montserrat"/>
              <a:ea typeface="Montserrat"/>
              <a:cs typeface="Montserrat"/>
              <a:sym typeface="Montserrat"/>
            </a:endParaRPr>
          </a:p>
          <a:p>
            <a:pPr indent="-317182" lvl="0" marL="787400" rtl="0" algn="l">
              <a:lnSpc>
                <a:spcPct val="150000"/>
              </a:lnSpc>
              <a:spcBef>
                <a:spcPts val="0"/>
              </a:spcBef>
              <a:spcAft>
                <a:spcPts val="0"/>
              </a:spcAft>
              <a:buClr>
                <a:srgbClr val="000000"/>
              </a:buClr>
              <a:buSzPct val="100000"/>
              <a:buFont typeface="Montserrat"/>
              <a:buAutoNum type="arabicPeriod"/>
            </a:pPr>
            <a:r>
              <a:rPr lang="en">
                <a:solidFill>
                  <a:srgbClr val="000000"/>
                </a:solidFill>
                <a:latin typeface="Montserrat"/>
                <a:ea typeface="Montserrat"/>
                <a:cs typeface="Montserrat"/>
                <a:sym typeface="Montserrat"/>
              </a:rPr>
              <a:t>Title of source.</a:t>
            </a:r>
            <a:endParaRPr>
              <a:solidFill>
                <a:srgbClr val="000000"/>
              </a:solidFill>
              <a:latin typeface="Montserrat"/>
              <a:ea typeface="Montserrat"/>
              <a:cs typeface="Montserrat"/>
              <a:sym typeface="Montserrat"/>
            </a:endParaRPr>
          </a:p>
          <a:p>
            <a:pPr indent="-317182" lvl="0" marL="787400" rtl="0" algn="l">
              <a:lnSpc>
                <a:spcPct val="150000"/>
              </a:lnSpc>
              <a:spcBef>
                <a:spcPts val="0"/>
              </a:spcBef>
              <a:spcAft>
                <a:spcPts val="0"/>
              </a:spcAft>
              <a:buClr>
                <a:srgbClr val="000000"/>
              </a:buClr>
              <a:buSzPct val="100000"/>
              <a:buFont typeface="Montserrat"/>
              <a:buAutoNum type="arabicPeriod"/>
            </a:pPr>
            <a:r>
              <a:rPr lang="en">
                <a:solidFill>
                  <a:srgbClr val="000000"/>
                </a:solidFill>
                <a:latin typeface="Montserrat"/>
                <a:ea typeface="Montserrat"/>
                <a:cs typeface="Montserrat"/>
                <a:sym typeface="Montserrat"/>
              </a:rPr>
              <a:t>Title of container (if the </a:t>
            </a:r>
            <a:r>
              <a:rPr lang="en">
                <a:solidFill>
                  <a:srgbClr val="000000"/>
                </a:solidFill>
                <a:latin typeface="Montserrat"/>
                <a:ea typeface="Montserrat"/>
                <a:cs typeface="Montserrat"/>
                <a:sym typeface="Montserrat"/>
              </a:rPr>
              <a:t>source</a:t>
            </a:r>
            <a:r>
              <a:rPr lang="en">
                <a:solidFill>
                  <a:srgbClr val="000000"/>
                </a:solidFill>
                <a:latin typeface="Montserrat"/>
                <a:ea typeface="Montserrat"/>
                <a:cs typeface="Montserrat"/>
                <a:sym typeface="Montserrat"/>
              </a:rPr>
              <a:t> is part of a larger network such as Youtube or Tiktok),</a:t>
            </a:r>
            <a:endParaRPr>
              <a:solidFill>
                <a:srgbClr val="000000"/>
              </a:solidFill>
              <a:latin typeface="Montserrat"/>
              <a:ea typeface="Montserrat"/>
              <a:cs typeface="Montserrat"/>
              <a:sym typeface="Montserrat"/>
            </a:endParaRPr>
          </a:p>
          <a:p>
            <a:pPr indent="-317182" lvl="0" marL="787400" rtl="0" algn="l">
              <a:lnSpc>
                <a:spcPct val="150000"/>
              </a:lnSpc>
              <a:spcBef>
                <a:spcPts val="0"/>
              </a:spcBef>
              <a:spcAft>
                <a:spcPts val="0"/>
              </a:spcAft>
              <a:buClr>
                <a:srgbClr val="000000"/>
              </a:buClr>
              <a:buSzPct val="100000"/>
              <a:buFont typeface="Montserrat"/>
              <a:buAutoNum type="arabicPeriod"/>
            </a:pPr>
            <a:r>
              <a:rPr lang="en">
                <a:solidFill>
                  <a:srgbClr val="000000"/>
                </a:solidFill>
                <a:latin typeface="Montserrat"/>
                <a:ea typeface="Montserrat"/>
                <a:cs typeface="Montserrat"/>
                <a:sym typeface="Montserrat"/>
              </a:rPr>
              <a:t>Other contributors,</a:t>
            </a:r>
            <a:endParaRPr>
              <a:solidFill>
                <a:srgbClr val="000000"/>
              </a:solidFill>
              <a:latin typeface="Montserrat"/>
              <a:ea typeface="Montserrat"/>
              <a:cs typeface="Montserrat"/>
              <a:sym typeface="Montserrat"/>
            </a:endParaRPr>
          </a:p>
          <a:p>
            <a:pPr indent="-317182" lvl="0" marL="787400" rtl="0" algn="l">
              <a:lnSpc>
                <a:spcPct val="150000"/>
              </a:lnSpc>
              <a:spcBef>
                <a:spcPts val="0"/>
              </a:spcBef>
              <a:spcAft>
                <a:spcPts val="0"/>
              </a:spcAft>
              <a:buClr>
                <a:srgbClr val="000000"/>
              </a:buClr>
              <a:buSzPct val="100000"/>
              <a:buFont typeface="Montserrat"/>
              <a:buAutoNum type="arabicPeriod"/>
            </a:pPr>
            <a:r>
              <a:rPr lang="en">
                <a:solidFill>
                  <a:srgbClr val="000000"/>
                </a:solidFill>
                <a:latin typeface="Montserrat"/>
                <a:ea typeface="Montserrat"/>
                <a:cs typeface="Montserrat"/>
                <a:sym typeface="Montserrat"/>
              </a:rPr>
              <a:t>Version,</a:t>
            </a:r>
            <a:endParaRPr>
              <a:solidFill>
                <a:srgbClr val="000000"/>
              </a:solidFill>
              <a:latin typeface="Montserrat"/>
              <a:ea typeface="Montserrat"/>
              <a:cs typeface="Montserrat"/>
              <a:sym typeface="Montserrat"/>
            </a:endParaRPr>
          </a:p>
          <a:p>
            <a:pPr indent="-317182" lvl="0" marL="787400" rtl="0" algn="l">
              <a:lnSpc>
                <a:spcPct val="150000"/>
              </a:lnSpc>
              <a:spcBef>
                <a:spcPts val="0"/>
              </a:spcBef>
              <a:spcAft>
                <a:spcPts val="0"/>
              </a:spcAft>
              <a:buClr>
                <a:srgbClr val="000000"/>
              </a:buClr>
              <a:buSzPct val="100000"/>
              <a:buFont typeface="Montserrat"/>
              <a:buAutoNum type="arabicPeriod"/>
            </a:pPr>
            <a:r>
              <a:rPr lang="en">
                <a:solidFill>
                  <a:srgbClr val="000000"/>
                </a:solidFill>
                <a:latin typeface="Montserrat"/>
                <a:ea typeface="Montserrat"/>
                <a:cs typeface="Montserrat"/>
                <a:sym typeface="Montserrat"/>
              </a:rPr>
              <a:t>Number,</a:t>
            </a:r>
            <a:endParaRPr>
              <a:solidFill>
                <a:srgbClr val="000000"/>
              </a:solidFill>
              <a:latin typeface="Montserrat"/>
              <a:ea typeface="Montserrat"/>
              <a:cs typeface="Montserrat"/>
              <a:sym typeface="Montserrat"/>
            </a:endParaRPr>
          </a:p>
          <a:p>
            <a:pPr indent="-317182" lvl="0" marL="787400" rtl="0" algn="l">
              <a:lnSpc>
                <a:spcPct val="150000"/>
              </a:lnSpc>
              <a:spcBef>
                <a:spcPts val="0"/>
              </a:spcBef>
              <a:spcAft>
                <a:spcPts val="0"/>
              </a:spcAft>
              <a:buClr>
                <a:srgbClr val="000000"/>
              </a:buClr>
              <a:buSzPct val="100000"/>
              <a:buFont typeface="Montserrat"/>
              <a:buAutoNum type="arabicPeriod"/>
            </a:pPr>
            <a:r>
              <a:rPr lang="en">
                <a:solidFill>
                  <a:srgbClr val="000000"/>
                </a:solidFill>
                <a:latin typeface="Montserrat"/>
                <a:ea typeface="Montserrat"/>
                <a:cs typeface="Montserrat"/>
                <a:sym typeface="Montserrat"/>
              </a:rPr>
              <a:t>Publisher,</a:t>
            </a:r>
            <a:endParaRPr>
              <a:solidFill>
                <a:srgbClr val="000000"/>
              </a:solidFill>
              <a:latin typeface="Montserrat"/>
              <a:ea typeface="Montserrat"/>
              <a:cs typeface="Montserrat"/>
              <a:sym typeface="Montserrat"/>
            </a:endParaRPr>
          </a:p>
          <a:p>
            <a:pPr indent="-317182" lvl="0" marL="787400" rtl="0" algn="l">
              <a:lnSpc>
                <a:spcPct val="150000"/>
              </a:lnSpc>
              <a:spcBef>
                <a:spcPts val="0"/>
              </a:spcBef>
              <a:spcAft>
                <a:spcPts val="0"/>
              </a:spcAft>
              <a:buClr>
                <a:srgbClr val="000000"/>
              </a:buClr>
              <a:buSzPct val="100000"/>
              <a:buFont typeface="Montserrat"/>
              <a:buAutoNum type="arabicPeriod"/>
            </a:pPr>
            <a:r>
              <a:rPr lang="en">
                <a:solidFill>
                  <a:srgbClr val="000000"/>
                </a:solidFill>
                <a:latin typeface="Montserrat"/>
                <a:ea typeface="Montserrat"/>
                <a:cs typeface="Montserrat"/>
                <a:sym typeface="Montserrat"/>
              </a:rPr>
              <a:t>Publication date,</a:t>
            </a:r>
            <a:endParaRPr>
              <a:solidFill>
                <a:srgbClr val="000000"/>
              </a:solidFill>
              <a:latin typeface="Montserrat"/>
              <a:ea typeface="Montserrat"/>
              <a:cs typeface="Montserrat"/>
              <a:sym typeface="Montserrat"/>
            </a:endParaRPr>
          </a:p>
          <a:p>
            <a:pPr indent="-317182" lvl="0" marL="787400" rtl="0" algn="l">
              <a:lnSpc>
                <a:spcPct val="150000"/>
              </a:lnSpc>
              <a:spcBef>
                <a:spcPts val="0"/>
              </a:spcBef>
              <a:spcAft>
                <a:spcPts val="0"/>
              </a:spcAft>
              <a:buClr>
                <a:srgbClr val="000000"/>
              </a:buClr>
              <a:buSzPct val="100000"/>
              <a:buFont typeface="Montserrat"/>
              <a:buAutoNum type="arabicPeriod"/>
            </a:pPr>
            <a:r>
              <a:rPr lang="en">
                <a:solidFill>
                  <a:srgbClr val="000000"/>
                </a:solidFill>
                <a:latin typeface="Montserrat"/>
                <a:ea typeface="Montserrat"/>
                <a:cs typeface="Montserrat"/>
                <a:sym typeface="Montserrat"/>
              </a:rPr>
              <a:t>Location.</a:t>
            </a:r>
            <a:endParaRPr>
              <a:solidFill>
                <a:srgbClr val="000000"/>
              </a:solidFill>
              <a:latin typeface="Montserrat"/>
              <a:ea typeface="Montserrat"/>
              <a:cs typeface="Montserrat"/>
              <a:sym typeface="Montserrat"/>
            </a:endParaRPr>
          </a:p>
          <a:p>
            <a:pPr indent="0" lvl="0" marL="0" rtl="0" algn="l">
              <a:spcBef>
                <a:spcPts val="0"/>
              </a:spcBef>
              <a:spcAft>
                <a:spcPts val="1600"/>
              </a:spcAft>
              <a:buNone/>
            </a:pPr>
            <a:r>
              <a:rPr lang="en"/>
              <a:t>Question: when might you need to use the Title of Container citation piece? </a:t>
            </a:r>
            <a:endParaRPr/>
          </a:p>
        </p:txBody>
      </p:sp>
      <p:pic>
        <p:nvPicPr>
          <p:cNvPr id="68" name="Google Shape;68;p14">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69" name="Google Shape;69;p14">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Book Citations</a:t>
            </a:r>
            <a:endParaRPr/>
          </a:p>
        </p:txBody>
      </p:sp>
      <p:sp>
        <p:nvSpPr>
          <p:cNvPr id="75" name="Google Shape;75;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266700" lvl="0" marL="266700" rtl="0" algn="l">
              <a:lnSpc>
                <a:spcPct val="180000"/>
              </a:lnSpc>
              <a:spcBef>
                <a:spcPts val="600"/>
              </a:spcBef>
              <a:spcAft>
                <a:spcPts val="0"/>
              </a:spcAft>
              <a:buSzPct val="38500"/>
              <a:buNone/>
            </a:pPr>
            <a:r>
              <a:rPr lang="en" sz="2000">
                <a:solidFill>
                  <a:srgbClr val="FF0000"/>
                </a:solidFill>
                <a:latin typeface="Times New Roman"/>
                <a:ea typeface="Times New Roman"/>
                <a:cs typeface="Times New Roman"/>
                <a:sym typeface="Times New Roman"/>
              </a:rPr>
              <a:t>Author Last Name, First Name.</a:t>
            </a:r>
            <a:r>
              <a:rPr lang="en" sz="2000">
                <a:solidFill>
                  <a:srgbClr val="000000"/>
                </a:solidFill>
                <a:latin typeface="Times New Roman"/>
                <a:ea typeface="Times New Roman"/>
                <a:cs typeface="Times New Roman"/>
                <a:sym typeface="Times New Roman"/>
              </a:rPr>
              <a:t> </a:t>
            </a:r>
            <a:r>
              <a:rPr i="1" lang="en" sz="2000">
                <a:solidFill>
                  <a:srgbClr val="008000"/>
                </a:solidFill>
                <a:latin typeface="Times New Roman"/>
                <a:ea typeface="Times New Roman"/>
                <a:cs typeface="Times New Roman"/>
                <a:sym typeface="Times New Roman"/>
              </a:rPr>
              <a:t>Title of Book</a:t>
            </a:r>
            <a:r>
              <a:rPr lang="en" sz="2000">
                <a:solidFill>
                  <a:srgbClr val="008000"/>
                </a:solidFill>
                <a:latin typeface="Times New Roman"/>
                <a:ea typeface="Times New Roman"/>
                <a:cs typeface="Times New Roman"/>
                <a:sym typeface="Times New Roman"/>
              </a:rPr>
              <a:t>.</a:t>
            </a:r>
            <a:r>
              <a:rPr lang="en" sz="2000">
                <a:solidFill>
                  <a:srgbClr val="000000"/>
                </a:solidFill>
                <a:latin typeface="Times New Roman"/>
                <a:ea typeface="Times New Roman"/>
                <a:cs typeface="Times New Roman"/>
                <a:sym typeface="Times New Roman"/>
              </a:rPr>
              <a:t> </a:t>
            </a:r>
            <a:r>
              <a:rPr lang="en" sz="2000">
                <a:solidFill>
                  <a:srgbClr val="008080"/>
                </a:solidFill>
                <a:latin typeface="Times New Roman"/>
                <a:ea typeface="Times New Roman"/>
                <a:cs typeface="Times New Roman"/>
                <a:sym typeface="Times New Roman"/>
              </a:rPr>
              <a:t>Edition,</a:t>
            </a:r>
            <a:r>
              <a:rPr lang="en" sz="2000">
                <a:solidFill>
                  <a:srgbClr val="000000"/>
                </a:solidFill>
                <a:latin typeface="Times New Roman"/>
                <a:ea typeface="Times New Roman"/>
                <a:cs typeface="Times New Roman"/>
                <a:sym typeface="Times New Roman"/>
              </a:rPr>
              <a:t> </a:t>
            </a:r>
            <a:r>
              <a:rPr lang="en" sz="2000">
                <a:solidFill>
                  <a:srgbClr val="A52A2A"/>
                </a:solidFill>
                <a:latin typeface="Times New Roman"/>
                <a:ea typeface="Times New Roman"/>
                <a:cs typeface="Times New Roman"/>
                <a:sym typeface="Times New Roman"/>
              </a:rPr>
              <a:t>Publisher,</a:t>
            </a:r>
            <a:r>
              <a:rPr lang="en" sz="2000">
                <a:solidFill>
                  <a:srgbClr val="000000"/>
                </a:solidFill>
                <a:latin typeface="Times New Roman"/>
                <a:ea typeface="Times New Roman"/>
                <a:cs typeface="Times New Roman"/>
                <a:sym typeface="Times New Roman"/>
              </a:rPr>
              <a:t> </a:t>
            </a:r>
            <a:r>
              <a:rPr lang="en" sz="2000">
                <a:solidFill>
                  <a:srgbClr val="DAA520"/>
                </a:solidFill>
                <a:latin typeface="Times New Roman"/>
                <a:ea typeface="Times New Roman"/>
                <a:cs typeface="Times New Roman"/>
                <a:sym typeface="Times New Roman"/>
              </a:rPr>
              <a:t>Publication date.</a:t>
            </a:r>
            <a:endParaRPr sz="2000">
              <a:solidFill>
                <a:srgbClr val="DAA520"/>
              </a:solidFill>
              <a:latin typeface="Times New Roman"/>
              <a:ea typeface="Times New Roman"/>
              <a:cs typeface="Times New Roman"/>
              <a:sym typeface="Times New Roman"/>
            </a:endParaRPr>
          </a:p>
          <a:p>
            <a:pPr indent="0" lvl="0" marL="0" rtl="0" algn="l">
              <a:lnSpc>
                <a:spcPct val="95000"/>
              </a:lnSpc>
              <a:spcBef>
                <a:spcPts val="1100"/>
              </a:spcBef>
              <a:spcAft>
                <a:spcPts val="0"/>
              </a:spcAft>
              <a:buSzPct val="38500"/>
              <a:buNone/>
            </a:pPr>
            <a:r>
              <a:rPr b="1" lang="en" sz="2000">
                <a:solidFill>
                  <a:srgbClr val="000000"/>
                </a:solidFill>
                <a:latin typeface="Times New Roman"/>
                <a:ea typeface="Times New Roman"/>
                <a:cs typeface="Times New Roman"/>
                <a:sym typeface="Times New Roman"/>
              </a:rPr>
              <a:t>Examples:</a:t>
            </a:r>
            <a:endParaRPr b="1" sz="2000">
              <a:solidFill>
                <a:srgbClr val="000000"/>
              </a:solidFill>
              <a:latin typeface="Times New Roman"/>
              <a:ea typeface="Times New Roman"/>
              <a:cs typeface="Times New Roman"/>
              <a:sym typeface="Times New Roman"/>
            </a:endParaRPr>
          </a:p>
          <a:p>
            <a:pPr indent="-266700" lvl="0" marL="266700" rtl="0" algn="l">
              <a:lnSpc>
                <a:spcPct val="180000"/>
              </a:lnSpc>
              <a:spcBef>
                <a:spcPts val="600"/>
              </a:spcBef>
              <a:spcAft>
                <a:spcPts val="0"/>
              </a:spcAft>
              <a:buSzPct val="38500"/>
              <a:buNone/>
            </a:pPr>
            <a:r>
              <a:rPr lang="en" sz="2000">
                <a:solidFill>
                  <a:srgbClr val="FF0000"/>
                </a:solidFill>
                <a:latin typeface="Times New Roman"/>
                <a:ea typeface="Times New Roman"/>
                <a:cs typeface="Times New Roman"/>
                <a:sym typeface="Times New Roman"/>
              </a:rPr>
              <a:t>Hatfield, Charles, et al., editors. </a:t>
            </a:r>
            <a:r>
              <a:rPr i="1" lang="en" sz="2000">
                <a:solidFill>
                  <a:srgbClr val="008000"/>
                </a:solidFill>
                <a:latin typeface="Times New Roman"/>
                <a:ea typeface="Times New Roman"/>
                <a:cs typeface="Times New Roman"/>
                <a:sym typeface="Times New Roman"/>
              </a:rPr>
              <a:t>The Superhero Reader</a:t>
            </a:r>
            <a:r>
              <a:rPr lang="en" sz="2000">
                <a:solidFill>
                  <a:srgbClr val="008000"/>
                </a:solidFill>
                <a:latin typeface="Times New Roman"/>
                <a:ea typeface="Times New Roman"/>
                <a:cs typeface="Times New Roman"/>
                <a:sym typeface="Times New Roman"/>
              </a:rPr>
              <a:t>.</a:t>
            </a:r>
            <a:r>
              <a:rPr lang="en" sz="2000">
                <a:solidFill>
                  <a:srgbClr val="000000"/>
                </a:solidFill>
                <a:latin typeface="Times New Roman"/>
                <a:ea typeface="Times New Roman"/>
                <a:cs typeface="Times New Roman"/>
                <a:sym typeface="Times New Roman"/>
              </a:rPr>
              <a:t> </a:t>
            </a:r>
            <a:r>
              <a:rPr lang="en" sz="2000">
                <a:solidFill>
                  <a:srgbClr val="A52A2A"/>
                </a:solidFill>
                <a:latin typeface="Times New Roman"/>
                <a:ea typeface="Times New Roman"/>
                <a:cs typeface="Times New Roman"/>
                <a:sym typeface="Times New Roman"/>
              </a:rPr>
              <a:t>University Press of Mississippi, </a:t>
            </a:r>
            <a:r>
              <a:rPr lang="en" sz="2000">
                <a:solidFill>
                  <a:srgbClr val="DAA520"/>
                </a:solidFill>
                <a:latin typeface="Times New Roman"/>
                <a:ea typeface="Times New Roman"/>
                <a:cs typeface="Times New Roman"/>
                <a:sym typeface="Times New Roman"/>
              </a:rPr>
              <a:t>2013.</a:t>
            </a:r>
            <a:endParaRPr sz="2000">
              <a:solidFill>
                <a:srgbClr val="DAA520"/>
              </a:solidFill>
              <a:latin typeface="Times New Roman"/>
              <a:ea typeface="Times New Roman"/>
              <a:cs typeface="Times New Roman"/>
              <a:sym typeface="Times New Roman"/>
            </a:endParaRPr>
          </a:p>
          <a:p>
            <a:pPr indent="-266700" lvl="0" marL="266700" rtl="0" algn="l">
              <a:lnSpc>
                <a:spcPct val="180000"/>
              </a:lnSpc>
              <a:spcBef>
                <a:spcPts val="1100"/>
              </a:spcBef>
              <a:spcAft>
                <a:spcPts val="0"/>
              </a:spcAft>
              <a:buSzPct val="38500"/>
              <a:buNone/>
            </a:pPr>
            <a:r>
              <a:rPr b="1" lang="en" sz="2000">
                <a:solidFill>
                  <a:srgbClr val="000000"/>
                </a:solidFill>
                <a:latin typeface="Times New Roman"/>
                <a:ea typeface="Times New Roman"/>
                <a:cs typeface="Times New Roman"/>
                <a:sym typeface="Times New Roman"/>
              </a:rPr>
              <a:t>If the author is unknown:</a:t>
            </a:r>
            <a:endParaRPr b="1" sz="2000">
              <a:solidFill>
                <a:srgbClr val="000000"/>
              </a:solidFill>
              <a:latin typeface="Times New Roman"/>
              <a:ea typeface="Times New Roman"/>
              <a:cs typeface="Times New Roman"/>
              <a:sym typeface="Times New Roman"/>
            </a:endParaRPr>
          </a:p>
          <a:p>
            <a:pPr indent="-266700" lvl="0" marL="266700" rtl="0" algn="l">
              <a:lnSpc>
                <a:spcPct val="180000"/>
              </a:lnSpc>
              <a:spcBef>
                <a:spcPts val="1100"/>
              </a:spcBef>
              <a:spcAft>
                <a:spcPts val="0"/>
              </a:spcAft>
              <a:buSzPct val="38500"/>
              <a:buNone/>
            </a:pPr>
            <a:r>
              <a:rPr i="1" lang="en" sz="2000">
                <a:solidFill>
                  <a:srgbClr val="008000"/>
                </a:solidFill>
                <a:highlight>
                  <a:srgbClr val="FFFFFF"/>
                </a:highlight>
                <a:latin typeface="Times New Roman"/>
                <a:ea typeface="Times New Roman"/>
                <a:cs typeface="Times New Roman"/>
                <a:sym typeface="Times New Roman"/>
              </a:rPr>
              <a:t>Beowulf</a:t>
            </a:r>
            <a:r>
              <a:rPr lang="en" sz="2000">
                <a:solidFill>
                  <a:srgbClr val="008000"/>
                </a:solidFill>
                <a:highlight>
                  <a:srgbClr val="FFFFFF"/>
                </a:highlight>
                <a:latin typeface="Times New Roman"/>
                <a:ea typeface="Times New Roman"/>
                <a:cs typeface="Times New Roman"/>
                <a:sym typeface="Times New Roman"/>
              </a:rPr>
              <a:t>.</a:t>
            </a:r>
            <a:r>
              <a:rPr lang="en" sz="2000">
                <a:solidFill>
                  <a:schemeClr val="dk2"/>
                </a:solidFill>
                <a:highlight>
                  <a:srgbClr val="FFFFFF"/>
                </a:highlight>
                <a:latin typeface="Times New Roman"/>
                <a:ea typeface="Times New Roman"/>
                <a:cs typeface="Times New Roman"/>
                <a:sym typeface="Times New Roman"/>
              </a:rPr>
              <a:t> </a:t>
            </a:r>
            <a:r>
              <a:rPr lang="en" sz="2000">
                <a:solidFill>
                  <a:srgbClr val="FF0000"/>
                </a:solidFill>
                <a:highlight>
                  <a:srgbClr val="FFFFFF"/>
                </a:highlight>
                <a:latin typeface="Times New Roman"/>
                <a:ea typeface="Times New Roman"/>
                <a:cs typeface="Times New Roman"/>
                <a:sym typeface="Times New Roman"/>
              </a:rPr>
              <a:t>Translated by Alan Sullivan and Timothy Murphy, edited by Sarah Anderson,</a:t>
            </a:r>
            <a:r>
              <a:rPr lang="en" sz="2000">
                <a:solidFill>
                  <a:srgbClr val="222222"/>
                </a:solidFill>
                <a:highlight>
                  <a:srgbClr val="FFFFFF"/>
                </a:highlight>
                <a:latin typeface="Times New Roman"/>
                <a:ea typeface="Times New Roman"/>
                <a:cs typeface="Times New Roman"/>
                <a:sym typeface="Times New Roman"/>
              </a:rPr>
              <a:t> </a:t>
            </a:r>
            <a:r>
              <a:rPr lang="en" sz="2000">
                <a:solidFill>
                  <a:srgbClr val="A52A2A"/>
                </a:solidFill>
                <a:highlight>
                  <a:srgbClr val="FFFFFF"/>
                </a:highlight>
                <a:latin typeface="Times New Roman"/>
                <a:ea typeface="Times New Roman"/>
                <a:cs typeface="Times New Roman"/>
                <a:sym typeface="Times New Roman"/>
              </a:rPr>
              <a:t>Pearson</a:t>
            </a:r>
            <a:r>
              <a:rPr lang="en" sz="2000">
                <a:solidFill>
                  <a:srgbClr val="222222"/>
                </a:solidFill>
                <a:highlight>
                  <a:srgbClr val="FFFFFF"/>
                </a:highlight>
                <a:latin typeface="Times New Roman"/>
                <a:ea typeface="Times New Roman"/>
                <a:cs typeface="Times New Roman"/>
                <a:sym typeface="Times New Roman"/>
              </a:rPr>
              <a:t>, </a:t>
            </a:r>
            <a:r>
              <a:rPr lang="en" sz="2000">
                <a:solidFill>
                  <a:srgbClr val="DAA520"/>
                </a:solidFill>
                <a:highlight>
                  <a:srgbClr val="FFFFFF"/>
                </a:highlight>
                <a:latin typeface="Times New Roman"/>
                <a:ea typeface="Times New Roman"/>
                <a:cs typeface="Times New Roman"/>
                <a:sym typeface="Times New Roman"/>
              </a:rPr>
              <a:t>2004.</a:t>
            </a:r>
            <a:endParaRPr sz="2000">
              <a:solidFill>
                <a:srgbClr val="DAA520"/>
              </a:solidFill>
              <a:highlight>
                <a:srgbClr val="FFFFFF"/>
              </a:highlight>
              <a:latin typeface="Times New Roman"/>
              <a:ea typeface="Times New Roman"/>
              <a:cs typeface="Times New Roman"/>
              <a:sym typeface="Times New Roman"/>
            </a:endParaRPr>
          </a:p>
          <a:p>
            <a:pPr indent="-266700" lvl="0" marL="266700" rtl="0" algn="l">
              <a:lnSpc>
                <a:spcPct val="180000"/>
              </a:lnSpc>
              <a:spcBef>
                <a:spcPts val="1100"/>
              </a:spcBef>
              <a:spcAft>
                <a:spcPts val="1100"/>
              </a:spcAft>
              <a:buSzPct val="38500"/>
              <a:buNone/>
            </a:pPr>
            <a:r>
              <a:t/>
            </a:r>
            <a:endParaRPr sz="200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Website</a:t>
            </a:r>
            <a:endParaRPr/>
          </a:p>
        </p:txBody>
      </p:sp>
      <p:sp>
        <p:nvSpPr>
          <p:cNvPr id="81" name="Google Shape;8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266700" lvl="0" marL="266700" rtl="0" algn="l">
              <a:lnSpc>
                <a:spcPct val="200000"/>
              </a:lnSpc>
              <a:spcBef>
                <a:spcPts val="600"/>
              </a:spcBef>
              <a:spcAft>
                <a:spcPts val="0"/>
              </a:spcAft>
              <a:buNone/>
            </a:pPr>
            <a:r>
              <a:rPr lang="en" sz="1400">
                <a:solidFill>
                  <a:srgbClr val="FF0000"/>
                </a:solidFill>
                <a:latin typeface="Montserrat"/>
                <a:ea typeface="Montserrat"/>
                <a:cs typeface="Montserrat"/>
                <a:sym typeface="Montserrat"/>
              </a:rPr>
              <a:t>Author Last Name, First Name.</a:t>
            </a:r>
            <a:r>
              <a:rPr lang="en" sz="1400">
                <a:solidFill>
                  <a:srgbClr val="000000"/>
                </a:solidFill>
                <a:latin typeface="Montserrat"/>
                <a:ea typeface="Montserrat"/>
                <a:cs typeface="Montserrat"/>
                <a:sym typeface="Montserrat"/>
              </a:rPr>
              <a:t> </a:t>
            </a:r>
            <a:r>
              <a:rPr lang="en" sz="1400">
                <a:solidFill>
                  <a:srgbClr val="008000"/>
                </a:solidFill>
                <a:latin typeface="Montserrat"/>
                <a:ea typeface="Montserrat"/>
                <a:cs typeface="Montserrat"/>
                <a:sym typeface="Montserrat"/>
              </a:rPr>
              <a:t>"Page title."</a:t>
            </a:r>
            <a:r>
              <a:rPr lang="en" sz="1400">
                <a:solidFill>
                  <a:srgbClr val="000000"/>
                </a:solidFill>
                <a:latin typeface="Montserrat"/>
                <a:ea typeface="Montserrat"/>
                <a:cs typeface="Montserrat"/>
                <a:sym typeface="Montserrat"/>
              </a:rPr>
              <a:t> </a:t>
            </a:r>
            <a:r>
              <a:rPr i="1" lang="en" sz="1400">
                <a:solidFill>
                  <a:srgbClr val="0000FF"/>
                </a:solidFill>
                <a:latin typeface="Montserrat"/>
                <a:ea typeface="Montserrat"/>
                <a:cs typeface="Montserrat"/>
                <a:sym typeface="Montserrat"/>
              </a:rPr>
              <a:t>Website title</a:t>
            </a:r>
            <a:r>
              <a:rPr lang="en" sz="1400">
                <a:solidFill>
                  <a:srgbClr val="0000FF"/>
                </a:solidFill>
                <a:latin typeface="Montserrat"/>
                <a:ea typeface="Montserrat"/>
                <a:cs typeface="Montserrat"/>
                <a:sym typeface="Montserrat"/>
              </a:rPr>
              <a:t>,</a:t>
            </a:r>
            <a:r>
              <a:rPr lang="en" sz="1400">
                <a:solidFill>
                  <a:srgbClr val="000000"/>
                </a:solidFill>
                <a:latin typeface="Montserrat"/>
                <a:ea typeface="Montserrat"/>
                <a:cs typeface="Montserrat"/>
                <a:sym typeface="Montserrat"/>
              </a:rPr>
              <a:t> </a:t>
            </a:r>
            <a:r>
              <a:rPr lang="en" sz="1400">
                <a:solidFill>
                  <a:srgbClr val="FF8C00"/>
                </a:solidFill>
                <a:latin typeface="Montserrat"/>
                <a:ea typeface="Montserrat"/>
                <a:cs typeface="Montserrat"/>
                <a:sym typeface="Montserrat"/>
              </a:rPr>
              <a:t>contribution by First Name Last Name, </a:t>
            </a:r>
            <a:r>
              <a:rPr lang="en" sz="1400">
                <a:solidFill>
                  <a:srgbClr val="A52A2A"/>
                </a:solidFill>
                <a:latin typeface="Montserrat"/>
                <a:ea typeface="Montserrat"/>
                <a:cs typeface="Montserrat"/>
                <a:sym typeface="Montserrat"/>
              </a:rPr>
              <a:t>Publisher,</a:t>
            </a:r>
            <a:r>
              <a:rPr lang="en" sz="1400">
                <a:solidFill>
                  <a:srgbClr val="000000"/>
                </a:solidFill>
                <a:latin typeface="Montserrat"/>
                <a:ea typeface="Montserrat"/>
                <a:cs typeface="Montserrat"/>
                <a:sym typeface="Montserrat"/>
              </a:rPr>
              <a:t> </a:t>
            </a:r>
            <a:r>
              <a:rPr lang="en" sz="1400">
                <a:solidFill>
                  <a:srgbClr val="DAA520"/>
                </a:solidFill>
                <a:latin typeface="Montserrat"/>
                <a:ea typeface="Montserrat"/>
                <a:cs typeface="Montserrat"/>
                <a:sym typeface="Montserrat"/>
              </a:rPr>
              <a:t>Publication date,</a:t>
            </a:r>
            <a:r>
              <a:rPr lang="en" sz="1400">
                <a:solidFill>
                  <a:srgbClr val="000000"/>
                </a:solidFill>
                <a:latin typeface="Montserrat"/>
                <a:ea typeface="Montserrat"/>
                <a:cs typeface="Montserrat"/>
                <a:sym typeface="Montserrat"/>
              </a:rPr>
              <a:t> </a:t>
            </a:r>
            <a:r>
              <a:rPr lang="en" sz="1400">
                <a:solidFill>
                  <a:srgbClr val="EE82EE"/>
                </a:solidFill>
                <a:latin typeface="Montserrat"/>
                <a:ea typeface="Montserrat"/>
                <a:cs typeface="Montserrat"/>
                <a:sym typeface="Montserrat"/>
              </a:rPr>
              <a:t>URL.</a:t>
            </a:r>
            <a:endParaRPr sz="1400">
              <a:solidFill>
                <a:srgbClr val="EE82EE"/>
              </a:solidFill>
              <a:latin typeface="Montserrat"/>
              <a:ea typeface="Montserrat"/>
              <a:cs typeface="Montserrat"/>
              <a:sym typeface="Montserrat"/>
            </a:endParaRPr>
          </a:p>
          <a:p>
            <a:pPr indent="-266700" lvl="0" marL="266700" rtl="0" algn="l">
              <a:lnSpc>
                <a:spcPct val="200000"/>
              </a:lnSpc>
              <a:spcBef>
                <a:spcPts val="1100"/>
              </a:spcBef>
              <a:spcAft>
                <a:spcPts val="0"/>
              </a:spcAft>
              <a:buNone/>
            </a:pPr>
            <a:r>
              <a:rPr lang="en" sz="1400">
                <a:solidFill>
                  <a:srgbClr val="EE82EE"/>
                </a:solidFill>
                <a:latin typeface="Montserrat"/>
                <a:ea typeface="Montserrat"/>
                <a:cs typeface="Montserrat"/>
                <a:sym typeface="Montserrat"/>
              </a:rPr>
              <a:t> </a:t>
            </a:r>
            <a:r>
              <a:rPr lang="en" sz="1400">
                <a:solidFill>
                  <a:srgbClr val="000000"/>
                </a:solidFill>
                <a:latin typeface="Montserrat"/>
                <a:ea typeface="Montserrat"/>
                <a:cs typeface="Montserrat"/>
                <a:sym typeface="Montserrat"/>
              </a:rPr>
              <a:t> </a:t>
            </a:r>
            <a:r>
              <a:rPr lang="en" sz="1400">
                <a:solidFill>
                  <a:srgbClr val="000000"/>
                </a:solidFill>
                <a:latin typeface="Arial"/>
                <a:ea typeface="Arial"/>
                <a:cs typeface="Arial"/>
                <a:sym typeface="Arial"/>
              </a:rPr>
              <a:t>Note: the website publisher is not required if it is the same publisher as the website title. Do not include http:// or https:// for URLs.</a:t>
            </a:r>
            <a:endParaRPr sz="1400">
              <a:solidFill>
                <a:srgbClr val="000000"/>
              </a:solidFill>
              <a:latin typeface="Arial"/>
              <a:ea typeface="Arial"/>
              <a:cs typeface="Arial"/>
              <a:sym typeface="Arial"/>
            </a:endParaRPr>
          </a:p>
          <a:p>
            <a:pPr indent="-266700" lvl="0" marL="266700" rtl="0" algn="l">
              <a:lnSpc>
                <a:spcPct val="200000"/>
              </a:lnSpc>
              <a:spcBef>
                <a:spcPts val="1100"/>
              </a:spcBef>
              <a:spcAft>
                <a:spcPts val="0"/>
              </a:spcAft>
              <a:buNone/>
            </a:pPr>
            <a:r>
              <a:rPr lang="en" sz="1400">
                <a:solidFill>
                  <a:srgbClr val="000000"/>
                </a:solidFill>
                <a:latin typeface="Arial"/>
                <a:ea typeface="Arial"/>
                <a:cs typeface="Arial"/>
                <a:sym typeface="Arial"/>
              </a:rPr>
              <a:t>Robertson, Andy. "Finding the meaning in video games: Yes, they have value beyond entertainment and self-improvement." </a:t>
            </a:r>
            <a:r>
              <a:rPr i="1" lang="en" sz="1400">
                <a:solidFill>
                  <a:srgbClr val="000000"/>
                </a:solidFill>
                <a:latin typeface="Arial"/>
                <a:ea typeface="Arial"/>
                <a:cs typeface="Arial"/>
                <a:sym typeface="Arial"/>
              </a:rPr>
              <a:t>Ted.</a:t>
            </a:r>
            <a:endParaRPr sz="1400">
              <a:solidFill>
                <a:srgbClr val="000000"/>
              </a:solidFill>
              <a:latin typeface="Arial"/>
              <a:ea typeface="Arial"/>
              <a:cs typeface="Arial"/>
              <a:sym typeface="Arial"/>
            </a:endParaRPr>
          </a:p>
          <a:p>
            <a:pPr indent="0" lvl="0" marL="0" rtl="0" algn="l">
              <a:spcBef>
                <a:spcPts val="1100"/>
              </a:spcBef>
              <a:spcAft>
                <a:spcPts val="0"/>
              </a:spcAft>
              <a:buNone/>
            </a:pPr>
            <a:r>
              <a:rPr b="1" lang="en" sz="1400">
                <a:solidFill>
                  <a:srgbClr val="000000"/>
                </a:solidFill>
                <a:latin typeface="Arial"/>
                <a:ea typeface="Arial"/>
                <a:cs typeface="Arial"/>
                <a:sym typeface="Arial"/>
              </a:rPr>
              <a:t>Examples:</a:t>
            </a:r>
            <a:endParaRPr b="1" sz="1400">
              <a:solidFill>
                <a:srgbClr val="000000"/>
              </a:solidFill>
              <a:latin typeface="Arial"/>
              <a:ea typeface="Arial"/>
              <a:cs typeface="Arial"/>
              <a:sym typeface="Arial"/>
            </a:endParaRPr>
          </a:p>
          <a:p>
            <a:pPr indent="-266700" lvl="0" marL="266700" rtl="0" algn="l">
              <a:lnSpc>
                <a:spcPct val="200000"/>
              </a:lnSpc>
              <a:spcBef>
                <a:spcPts val="600"/>
              </a:spcBef>
              <a:spcAft>
                <a:spcPts val="0"/>
              </a:spcAft>
              <a:buNone/>
            </a:pPr>
            <a:r>
              <a:rPr lang="en" sz="1400">
                <a:solidFill>
                  <a:srgbClr val="FF0000"/>
                </a:solidFill>
                <a:latin typeface="Montserrat"/>
                <a:ea typeface="Montserrat"/>
                <a:cs typeface="Montserrat"/>
                <a:sym typeface="Montserrat"/>
              </a:rPr>
              <a:t>Cliffe, Nicole.</a:t>
            </a:r>
            <a:r>
              <a:rPr lang="en" sz="1400">
                <a:solidFill>
                  <a:srgbClr val="000000"/>
                </a:solidFill>
                <a:latin typeface="Montserrat"/>
                <a:ea typeface="Montserrat"/>
                <a:cs typeface="Montserrat"/>
                <a:sym typeface="Montserrat"/>
              </a:rPr>
              <a:t> </a:t>
            </a:r>
            <a:r>
              <a:rPr lang="en" sz="1400">
                <a:solidFill>
                  <a:srgbClr val="008000"/>
                </a:solidFill>
                <a:latin typeface="Montserrat"/>
                <a:ea typeface="Montserrat"/>
                <a:cs typeface="Montserrat"/>
                <a:sym typeface="Montserrat"/>
              </a:rPr>
              <a:t>"How I Pray."</a:t>
            </a:r>
            <a:r>
              <a:rPr lang="en" sz="1400">
                <a:solidFill>
                  <a:srgbClr val="000000"/>
                </a:solidFill>
                <a:latin typeface="Montserrat"/>
                <a:ea typeface="Montserrat"/>
                <a:cs typeface="Montserrat"/>
                <a:sym typeface="Montserrat"/>
              </a:rPr>
              <a:t> </a:t>
            </a:r>
            <a:r>
              <a:rPr i="1" lang="en" sz="1400">
                <a:solidFill>
                  <a:srgbClr val="0000FF"/>
                </a:solidFill>
                <a:latin typeface="Montserrat"/>
                <a:ea typeface="Montserrat"/>
                <a:cs typeface="Montserrat"/>
                <a:sym typeface="Montserrat"/>
              </a:rPr>
              <a:t>The Toast</a:t>
            </a:r>
            <a:r>
              <a:rPr lang="en" sz="1400">
                <a:solidFill>
                  <a:srgbClr val="0000FF"/>
                </a:solidFill>
                <a:latin typeface="Montserrat"/>
                <a:ea typeface="Montserrat"/>
                <a:cs typeface="Montserrat"/>
                <a:sym typeface="Montserrat"/>
              </a:rPr>
              <a:t>,</a:t>
            </a:r>
            <a:r>
              <a:rPr lang="en" sz="1400">
                <a:solidFill>
                  <a:srgbClr val="000000"/>
                </a:solidFill>
                <a:latin typeface="Montserrat"/>
                <a:ea typeface="Montserrat"/>
                <a:cs typeface="Montserrat"/>
                <a:sym typeface="Montserrat"/>
              </a:rPr>
              <a:t> </a:t>
            </a:r>
            <a:r>
              <a:rPr lang="en" sz="1400">
                <a:solidFill>
                  <a:srgbClr val="DAA520"/>
                </a:solidFill>
                <a:latin typeface="Montserrat"/>
                <a:ea typeface="Montserrat"/>
                <a:cs typeface="Montserrat"/>
                <a:sym typeface="Montserrat"/>
              </a:rPr>
              <a:t>13 Oct. 2015,</a:t>
            </a:r>
            <a:r>
              <a:rPr lang="en" sz="1400">
                <a:solidFill>
                  <a:srgbClr val="000000"/>
                </a:solidFill>
                <a:latin typeface="Montserrat"/>
                <a:ea typeface="Montserrat"/>
                <a:cs typeface="Montserrat"/>
                <a:sym typeface="Montserrat"/>
              </a:rPr>
              <a:t> </a:t>
            </a:r>
            <a:r>
              <a:rPr lang="en" sz="1400">
                <a:solidFill>
                  <a:srgbClr val="EE82EE"/>
                </a:solidFill>
                <a:latin typeface="Montserrat"/>
                <a:ea typeface="Montserrat"/>
                <a:cs typeface="Montserrat"/>
                <a:sym typeface="Montserrat"/>
              </a:rPr>
              <a:t>the-toast.net/2015/10/13/on-prayer/.</a:t>
            </a:r>
            <a:endParaRPr sz="1400">
              <a:solidFill>
                <a:srgbClr val="EE82EE"/>
              </a:solidFill>
              <a:latin typeface="Montserrat"/>
              <a:ea typeface="Montserrat"/>
              <a:cs typeface="Montserrat"/>
              <a:sym typeface="Montserrat"/>
            </a:endParaRPr>
          </a:p>
          <a:p>
            <a:pPr indent="0" lvl="0" marL="0" rtl="0" algn="l">
              <a:spcBef>
                <a:spcPts val="1100"/>
              </a:spcBef>
              <a:spcAft>
                <a:spcPts val="1600"/>
              </a:spcAft>
              <a:buNone/>
            </a:pPr>
            <a:r>
              <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Online Article Format</a:t>
            </a:r>
            <a:endParaRPr/>
          </a:p>
        </p:txBody>
      </p:sp>
      <p:sp>
        <p:nvSpPr>
          <p:cNvPr id="87" name="Google Shape;87;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266700" lvl="0" marL="266700" rtl="0" algn="l">
              <a:lnSpc>
                <a:spcPct val="100000"/>
              </a:lnSpc>
              <a:spcBef>
                <a:spcPts val="600"/>
              </a:spcBef>
              <a:spcAft>
                <a:spcPts val="0"/>
              </a:spcAft>
              <a:buNone/>
            </a:pPr>
            <a:r>
              <a:rPr lang="en" sz="2400">
                <a:solidFill>
                  <a:srgbClr val="FF0000"/>
                </a:solidFill>
                <a:latin typeface="Montserrat"/>
                <a:ea typeface="Montserrat"/>
                <a:cs typeface="Montserrat"/>
                <a:sym typeface="Montserrat"/>
              </a:rPr>
              <a:t>Author Last Name, First Name. </a:t>
            </a:r>
            <a:r>
              <a:rPr lang="en" sz="2400">
                <a:solidFill>
                  <a:srgbClr val="008000"/>
                </a:solidFill>
                <a:latin typeface="Montserrat"/>
                <a:ea typeface="Montserrat"/>
                <a:cs typeface="Montserrat"/>
                <a:sym typeface="Montserrat"/>
              </a:rPr>
              <a:t>"Article Title." </a:t>
            </a:r>
            <a:r>
              <a:rPr i="1" lang="en" sz="2400">
                <a:solidFill>
                  <a:srgbClr val="0000FF"/>
                </a:solidFill>
                <a:latin typeface="Montserrat"/>
                <a:ea typeface="Montserrat"/>
                <a:cs typeface="Montserrat"/>
                <a:sym typeface="Montserrat"/>
              </a:rPr>
              <a:t>Publication Title</a:t>
            </a:r>
            <a:r>
              <a:rPr lang="en" sz="2400">
                <a:solidFill>
                  <a:srgbClr val="0000FF"/>
                </a:solidFill>
                <a:latin typeface="Montserrat"/>
                <a:ea typeface="Montserrat"/>
                <a:cs typeface="Montserrat"/>
                <a:sym typeface="Montserrat"/>
              </a:rPr>
              <a:t>, </a:t>
            </a:r>
            <a:r>
              <a:rPr lang="en" sz="2400">
                <a:solidFill>
                  <a:srgbClr val="800080"/>
                </a:solidFill>
                <a:latin typeface="Montserrat"/>
                <a:ea typeface="Montserrat"/>
                <a:cs typeface="Montserrat"/>
                <a:sym typeface="Montserrat"/>
              </a:rPr>
              <a:t>volume and/or issue number, </a:t>
            </a:r>
            <a:r>
              <a:rPr lang="en" sz="2400">
                <a:solidFill>
                  <a:srgbClr val="DAA520"/>
                </a:solidFill>
                <a:latin typeface="Montserrat"/>
                <a:ea typeface="Montserrat"/>
                <a:cs typeface="Montserrat"/>
                <a:sym typeface="Montserrat"/>
              </a:rPr>
              <a:t>Publication date, </a:t>
            </a:r>
            <a:r>
              <a:rPr lang="en" sz="2400">
                <a:solidFill>
                  <a:srgbClr val="EE82EE"/>
                </a:solidFill>
                <a:latin typeface="Montserrat"/>
                <a:ea typeface="Montserrat"/>
                <a:cs typeface="Montserrat"/>
                <a:sym typeface="Montserrat"/>
              </a:rPr>
              <a:t>Pages. </a:t>
            </a:r>
            <a:r>
              <a:rPr i="1" lang="en" sz="2400">
                <a:solidFill>
                  <a:srgbClr val="0000FF"/>
                </a:solidFill>
                <a:latin typeface="Montserrat"/>
                <a:ea typeface="Montserrat"/>
                <a:cs typeface="Montserrat"/>
                <a:sym typeface="Montserrat"/>
              </a:rPr>
              <a:t>Database</a:t>
            </a:r>
            <a:r>
              <a:rPr lang="en" sz="2400">
                <a:solidFill>
                  <a:srgbClr val="000000"/>
                </a:solidFill>
                <a:latin typeface="Montserrat"/>
                <a:ea typeface="Montserrat"/>
                <a:cs typeface="Montserrat"/>
                <a:sym typeface="Montserrat"/>
              </a:rPr>
              <a:t> </a:t>
            </a:r>
            <a:r>
              <a:rPr lang="en" sz="2400">
                <a:solidFill>
                  <a:srgbClr val="0000FF"/>
                </a:solidFill>
                <a:latin typeface="Montserrat"/>
                <a:ea typeface="Montserrat"/>
                <a:cs typeface="Montserrat"/>
                <a:sym typeface="Montserrat"/>
              </a:rPr>
              <a:t>, </a:t>
            </a:r>
            <a:r>
              <a:rPr lang="en" sz="2400">
                <a:solidFill>
                  <a:srgbClr val="EE82EE"/>
                </a:solidFill>
                <a:latin typeface="Montserrat"/>
                <a:ea typeface="Montserrat"/>
                <a:cs typeface="Montserrat"/>
                <a:sym typeface="Montserrat"/>
              </a:rPr>
              <a:t>URL or doi.</a:t>
            </a:r>
            <a:endParaRPr sz="2400">
              <a:solidFill>
                <a:srgbClr val="EE82EE"/>
              </a:solidFill>
              <a:latin typeface="Montserrat"/>
              <a:ea typeface="Montserrat"/>
              <a:cs typeface="Montserrat"/>
              <a:sym typeface="Montserrat"/>
            </a:endParaRPr>
          </a:p>
          <a:p>
            <a:pPr indent="0" lvl="0" marL="0" rtl="0" algn="l">
              <a:lnSpc>
                <a:spcPct val="100000"/>
              </a:lnSpc>
              <a:spcBef>
                <a:spcPts val="1100"/>
              </a:spcBef>
              <a:spcAft>
                <a:spcPts val="0"/>
              </a:spcAft>
              <a:buNone/>
            </a:pPr>
            <a:r>
              <a:rPr b="1" lang="en" sz="2400">
                <a:solidFill>
                  <a:srgbClr val="000000"/>
                </a:solidFill>
                <a:latin typeface="Arial"/>
                <a:ea typeface="Arial"/>
                <a:cs typeface="Arial"/>
                <a:sym typeface="Arial"/>
              </a:rPr>
              <a:t>Examples:</a:t>
            </a:r>
            <a:endParaRPr b="1" sz="2400">
              <a:solidFill>
                <a:srgbClr val="000000"/>
              </a:solidFill>
              <a:latin typeface="Arial"/>
              <a:ea typeface="Arial"/>
              <a:cs typeface="Arial"/>
              <a:sym typeface="Arial"/>
            </a:endParaRPr>
          </a:p>
          <a:p>
            <a:pPr indent="-266700" lvl="0" marL="266700" rtl="0" algn="l">
              <a:lnSpc>
                <a:spcPct val="100000"/>
              </a:lnSpc>
              <a:spcBef>
                <a:spcPts val="600"/>
              </a:spcBef>
              <a:spcAft>
                <a:spcPts val="0"/>
              </a:spcAft>
              <a:buNone/>
            </a:pPr>
            <a:r>
              <a:rPr lang="en" sz="2400">
                <a:solidFill>
                  <a:srgbClr val="FF0000"/>
                </a:solidFill>
                <a:latin typeface="Montserrat"/>
                <a:ea typeface="Montserrat"/>
                <a:cs typeface="Montserrat"/>
                <a:sym typeface="Montserrat"/>
              </a:rPr>
              <a:t>Faraci, Devin.</a:t>
            </a:r>
            <a:r>
              <a:rPr lang="en" sz="2400">
                <a:solidFill>
                  <a:srgbClr val="000000"/>
                </a:solidFill>
                <a:latin typeface="Montserrat"/>
                <a:ea typeface="Montserrat"/>
                <a:cs typeface="Montserrat"/>
                <a:sym typeface="Montserrat"/>
              </a:rPr>
              <a:t> </a:t>
            </a:r>
            <a:r>
              <a:rPr lang="en" sz="2400">
                <a:solidFill>
                  <a:srgbClr val="008000"/>
                </a:solidFill>
                <a:latin typeface="Montserrat"/>
                <a:ea typeface="Montserrat"/>
                <a:cs typeface="Montserrat"/>
                <a:sym typeface="Montserrat"/>
              </a:rPr>
              <a:t>"I Killed Robin, the Boy Wonder."</a:t>
            </a:r>
            <a:r>
              <a:rPr lang="en" sz="2400">
                <a:solidFill>
                  <a:srgbClr val="000000"/>
                </a:solidFill>
                <a:latin typeface="Montserrat"/>
                <a:ea typeface="Montserrat"/>
                <a:cs typeface="Montserrat"/>
                <a:sym typeface="Montserrat"/>
              </a:rPr>
              <a:t> </a:t>
            </a:r>
            <a:r>
              <a:rPr i="1" lang="en" sz="2400">
                <a:solidFill>
                  <a:srgbClr val="0000FF"/>
                </a:solidFill>
                <a:latin typeface="Montserrat"/>
                <a:ea typeface="Montserrat"/>
                <a:cs typeface="Montserrat"/>
                <a:sym typeface="Montserrat"/>
              </a:rPr>
              <a:t>Birth. Movies. Death.</a:t>
            </a:r>
            <a:r>
              <a:rPr lang="en" sz="2400">
                <a:solidFill>
                  <a:srgbClr val="0000FF"/>
                </a:solidFill>
                <a:latin typeface="Montserrat"/>
                <a:ea typeface="Montserrat"/>
                <a:cs typeface="Montserrat"/>
                <a:sym typeface="Montserrat"/>
              </a:rPr>
              <a:t>,</a:t>
            </a:r>
            <a:r>
              <a:rPr lang="en" sz="2400">
                <a:solidFill>
                  <a:srgbClr val="000000"/>
                </a:solidFill>
                <a:latin typeface="Montserrat"/>
                <a:ea typeface="Montserrat"/>
                <a:cs typeface="Montserrat"/>
                <a:sym typeface="Montserrat"/>
              </a:rPr>
              <a:t> </a:t>
            </a:r>
            <a:r>
              <a:rPr lang="en" sz="2400">
                <a:solidFill>
                  <a:srgbClr val="DAA520"/>
                </a:solidFill>
                <a:latin typeface="Montserrat"/>
                <a:ea typeface="Montserrat"/>
                <a:cs typeface="Montserrat"/>
                <a:sym typeface="Montserrat"/>
              </a:rPr>
              <a:t>20 Apr. 2016,</a:t>
            </a:r>
            <a:r>
              <a:rPr lang="en" sz="2400">
                <a:solidFill>
                  <a:srgbClr val="000000"/>
                </a:solidFill>
                <a:latin typeface="Montserrat"/>
                <a:ea typeface="Montserrat"/>
                <a:cs typeface="Montserrat"/>
                <a:sym typeface="Montserrat"/>
              </a:rPr>
              <a:t> </a:t>
            </a:r>
            <a:r>
              <a:rPr lang="en" sz="2400">
                <a:solidFill>
                  <a:srgbClr val="EE82EE"/>
                </a:solidFill>
                <a:latin typeface="Montserrat"/>
                <a:ea typeface="Montserrat"/>
                <a:cs typeface="Montserrat"/>
                <a:sym typeface="Montserrat"/>
              </a:rPr>
              <a:t>birthmoviesdeath.com/2016/04/20/i-killed-robin-the-boy-wonder.</a:t>
            </a:r>
            <a:endParaRPr sz="2400">
              <a:solidFill>
                <a:srgbClr val="EE82EE"/>
              </a:solidFill>
              <a:latin typeface="Montserrat"/>
              <a:ea typeface="Montserrat"/>
              <a:cs typeface="Montserrat"/>
              <a:sym typeface="Montserrat"/>
            </a:endParaRPr>
          </a:p>
          <a:p>
            <a:pPr indent="-266700" lvl="0" marL="266700" rtl="0" algn="l">
              <a:lnSpc>
                <a:spcPct val="100000"/>
              </a:lnSpc>
              <a:spcBef>
                <a:spcPts val="1100"/>
              </a:spcBef>
              <a:spcAft>
                <a:spcPts val="0"/>
              </a:spcAft>
              <a:buNone/>
            </a:pPr>
            <a:r>
              <a:t/>
            </a:r>
            <a:endParaRPr sz="2400">
              <a:solidFill>
                <a:srgbClr val="EE82EE"/>
              </a:solidFill>
              <a:latin typeface="Montserrat"/>
              <a:ea typeface="Montserrat"/>
              <a:cs typeface="Montserrat"/>
              <a:sym typeface="Montserrat"/>
            </a:endParaRPr>
          </a:p>
          <a:p>
            <a:pPr indent="0" lvl="0" marL="0" rtl="0" algn="l">
              <a:lnSpc>
                <a:spcPct val="100000"/>
              </a:lnSpc>
              <a:spcBef>
                <a:spcPts val="1100"/>
              </a:spcBef>
              <a:spcAft>
                <a:spcPts val="0"/>
              </a:spcAft>
              <a:buNone/>
            </a:pPr>
            <a:r>
              <a:t/>
            </a:r>
            <a:endParaRPr sz="2400">
              <a:solidFill>
                <a:srgbClr val="EE82EE"/>
              </a:solidFill>
              <a:latin typeface="Montserrat"/>
              <a:ea typeface="Montserrat"/>
              <a:cs typeface="Montserrat"/>
              <a:sym typeface="Montserrat"/>
            </a:endParaRPr>
          </a:p>
          <a:p>
            <a:pPr indent="0" lvl="0" marL="0" rtl="0" algn="l">
              <a:lnSpc>
                <a:spcPct val="100000"/>
              </a:lnSpc>
              <a:spcBef>
                <a:spcPts val="1100"/>
              </a:spcBef>
              <a:spcAft>
                <a:spcPts val="1600"/>
              </a:spcAft>
              <a:buNone/>
            </a:pPr>
            <a:r>
              <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Youtube</a:t>
            </a:r>
            <a:endParaRPr/>
          </a:p>
        </p:txBody>
      </p:sp>
      <p:sp>
        <p:nvSpPr>
          <p:cNvPr id="93" name="Google Shape;93;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342900" rtl="0" algn="l">
              <a:spcBef>
                <a:spcPts val="0"/>
              </a:spcBef>
              <a:spcAft>
                <a:spcPts val="0"/>
              </a:spcAft>
              <a:buNone/>
            </a:pPr>
            <a:r>
              <a:rPr lang="en">
                <a:solidFill>
                  <a:srgbClr val="444444"/>
                </a:solidFill>
                <a:latin typeface="Montserrat"/>
                <a:ea typeface="Montserrat"/>
                <a:cs typeface="Montserrat"/>
                <a:sym typeface="Montserrat"/>
              </a:rPr>
              <a:t>Last name, First name of the creator. “Title of the video or audio.” </a:t>
            </a:r>
            <a:r>
              <a:rPr i="1" lang="en">
                <a:solidFill>
                  <a:srgbClr val="444444"/>
                </a:solidFill>
                <a:latin typeface="Montserrat"/>
                <a:ea typeface="Montserrat"/>
                <a:cs typeface="Montserrat"/>
                <a:sym typeface="Montserrat"/>
              </a:rPr>
              <a:t>Title of the Website,</a:t>
            </a:r>
            <a:r>
              <a:rPr lang="en">
                <a:solidFill>
                  <a:srgbClr val="444444"/>
                </a:solidFill>
                <a:latin typeface="Montserrat"/>
                <a:ea typeface="Montserrat"/>
                <a:cs typeface="Montserrat"/>
                <a:sym typeface="Montserrat"/>
              </a:rPr>
              <a:t> role of contributors and their First name Last name, Version, Numbers, Publisher, Publication date, URL.</a:t>
            </a:r>
            <a:endParaRPr>
              <a:solidFill>
                <a:srgbClr val="444444"/>
              </a:solidFill>
              <a:latin typeface="Montserrat"/>
              <a:ea typeface="Montserrat"/>
              <a:cs typeface="Montserrat"/>
              <a:sym typeface="Montserrat"/>
            </a:endParaRPr>
          </a:p>
          <a:p>
            <a:pPr indent="0" lvl="0" marL="0" rtl="0" algn="l">
              <a:spcBef>
                <a:spcPts val="800"/>
              </a:spcBef>
              <a:spcAft>
                <a:spcPts val="0"/>
              </a:spcAft>
              <a:buNone/>
            </a:pPr>
            <a:r>
              <a:t/>
            </a:r>
            <a:endParaRPr>
              <a:solidFill>
                <a:srgbClr val="0000FF"/>
              </a:solidFill>
              <a:latin typeface="Montserrat"/>
              <a:ea typeface="Montserrat"/>
              <a:cs typeface="Montserrat"/>
              <a:sym typeface="Montserrat"/>
            </a:endParaRPr>
          </a:p>
          <a:p>
            <a:pPr indent="0" lvl="0" marL="0" rtl="0" algn="l">
              <a:spcBef>
                <a:spcPts val="0"/>
              </a:spcBef>
              <a:spcAft>
                <a:spcPts val="0"/>
              </a:spcAft>
              <a:buNone/>
            </a:pPr>
            <a:r>
              <a:rPr b="1" i="1" lang="en">
                <a:solidFill>
                  <a:srgbClr val="0000FF"/>
                </a:solidFill>
                <a:latin typeface="Montserrat"/>
                <a:ea typeface="Montserrat"/>
                <a:cs typeface="Montserrat"/>
                <a:sym typeface="Montserrat"/>
              </a:rPr>
              <a:t>Example:</a:t>
            </a:r>
            <a:endParaRPr b="1" i="1">
              <a:solidFill>
                <a:srgbClr val="0000FF"/>
              </a:solidFill>
              <a:latin typeface="Montserrat"/>
              <a:ea typeface="Montserrat"/>
              <a:cs typeface="Montserrat"/>
              <a:sym typeface="Montserrat"/>
            </a:endParaRPr>
          </a:p>
          <a:p>
            <a:pPr indent="-342900" lvl="0" marL="342900" rtl="0" algn="l">
              <a:spcBef>
                <a:spcPts val="1600"/>
              </a:spcBef>
              <a:spcAft>
                <a:spcPts val="0"/>
              </a:spcAft>
              <a:buNone/>
            </a:pPr>
            <a:r>
              <a:rPr lang="en">
                <a:solidFill>
                  <a:srgbClr val="444444"/>
                </a:solidFill>
                <a:latin typeface="Montserrat"/>
                <a:ea typeface="Montserrat"/>
                <a:cs typeface="Montserrat"/>
                <a:sym typeface="Montserrat"/>
              </a:rPr>
              <a:t>RotoBaller. “RotoBaller MLB: Top Fantasy Baseball Catcher Dynasty League Prospects for 2016.” </a:t>
            </a:r>
            <a:r>
              <a:rPr i="1" lang="en">
                <a:solidFill>
                  <a:srgbClr val="444444"/>
                </a:solidFill>
                <a:latin typeface="Montserrat"/>
                <a:ea typeface="Montserrat"/>
                <a:cs typeface="Montserrat"/>
                <a:sym typeface="Montserrat"/>
              </a:rPr>
              <a:t>YouTube, </a:t>
            </a:r>
            <a:r>
              <a:rPr lang="en">
                <a:solidFill>
                  <a:srgbClr val="444444"/>
                </a:solidFill>
                <a:latin typeface="Montserrat"/>
                <a:ea typeface="Montserrat"/>
                <a:cs typeface="Montserrat"/>
                <a:sym typeface="Montserrat"/>
              </a:rPr>
              <a:t>commentary by Raphael Rabe, 27 Mar. 2016,</a:t>
            </a:r>
            <a:r>
              <a:rPr i="1" lang="en">
                <a:solidFill>
                  <a:srgbClr val="444444"/>
                </a:solidFill>
                <a:latin typeface="Montserrat"/>
                <a:ea typeface="Montserrat"/>
                <a:cs typeface="Montserrat"/>
                <a:sym typeface="Montserrat"/>
              </a:rPr>
              <a:t> youtu.be/gK645_7TA6c.</a:t>
            </a:r>
            <a:endParaRPr i="1">
              <a:solidFill>
                <a:srgbClr val="444444"/>
              </a:solidFill>
              <a:latin typeface="Montserrat"/>
              <a:ea typeface="Montserrat"/>
              <a:cs typeface="Montserrat"/>
              <a:sym typeface="Montserrat"/>
            </a:endParaRPr>
          </a:p>
          <a:p>
            <a:pPr indent="0" lvl="0" marL="0" rtl="0" algn="l">
              <a:spcBef>
                <a:spcPts val="800"/>
              </a:spcBef>
              <a:spcAft>
                <a:spcPts val="1600"/>
              </a:spcAft>
              <a:buNone/>
            </a:pPr>
            <a:r>
              <a:t/>
            </a:r>
            <a:endParaRPr>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Try</a:t>
            </a:r>
            <a:endParaRPr/>
          </a:p>
        </p:txBody>
      </p:sp>
      <p:sp>
        <p:nvSpPr>
          <p:cNvPr id="99" name="Google Shape;99;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Montserrat"/>
                <a:ea typeface="Montserrat"/>
                <a:cs typeface="Montserrat"/>
                <a:sym typeface="Montserrat"/>
              </a:rPr>
              <a:t>Using the format below, cite your independent reading book like it is a print resource: </a:t>
            </a:r>
            <a:endParaRPr>
              <a:latin typeface="Montserrat"/>
              <a:ea typeface="Montserrat"/>
              <a:cs typeface="Montserrat"/>
              <a:sym typeface="Montserrat"/>
            </a:endParaRPr>
          </a:p>
          <a:p>
            <a:pPr indent="-266700" lvl="0" marL="266700" rtl="0" algn="l">
              <a:lnSpc>
                <a:spcPct val="200000"/>
              </a:lnSpc>
              <a:spcBef>
                <a:spcPts val="1600"/>
              </a:spcBef>
              <a:spcAft>
                <a:spcPts val="0"/>
              </a:spcAft>
              <a:buNone/>
            </a:pPr>
            <a:r>
              <a:rPr lang="en" sz="2400">
                <a:solidFill>
                  <a:srgbClr val="FF0000"/>
                </a:solidFill>
                <a:latin typeface="Montserrat"/>
                <a:ea typeface="Montserrat"/>
                <a:cs typeface="Montserrat"/>
                <a:sym typeface="Montserrat"/>
              </a:rPr>
              <a:t>Author Last Name, First Name.</a:t>
            </a:r>
            <a:r>
              <a:rPr lang="en" sz="2400">
                <a:solidFill>
                  <a:srgbClr val="000000"/>
                </a:solidFill>
                <a:latin typeface="Montserrat"/>
                <a:ea typeface="Montserrat"/>
                <a:cs typeface="Montserrat"/>
                <a:sym typeface="Montserrat"/>
              </a:rPr>
              <a:t> </a:t>
            </a:r>
            <a:r>
              <a:rPr i="1" lang="en" sz="2400">
                <a:solidFill>
                  <a:srgbClr val="008000"/>
                </a:solidFill>
                <a:latin typeface="Montserrat"/>
                <a:ea typeface="Montserrat"/>
                <a:cs typeface="Montserrat"/>
                <a:sym typeface="Montserrat"/>
              </a:rPr>
              <a:t>Title of Book</a:t>
            </a:r>
            <a:r>
              <a:rPr lang="en" sz="2400">
                <a:solidFill>
                  <a:srgbClr val="008000"/>
                </a:solidFill>
                <a:latin typeface="Montserrat"/>
                <a:ea typeface="Montserrat"/>
                <a:cs typeface="Montserrat"/>
                <a:sym typeface="Montserrat"/>
              </a:rPr>
              <a:t>.</a:t>
            </a:r>
            <a:r>
              <a:rPr lang="en" sz="2400">
                <a:solidFill>
                  <a:srgbClr val="000000"/>
                </a:solidFill>
                <a:latin typeface="Montserrat"/>
                <a:ea typeface="Montserrat"/>
                <a:cs typeface="Montserrat"/>
                <a:sym typeface="Montserrat"/>
              </a:rPr>
              <a:t> </a:t>
            </a:r>
            <a:r>
              <a:rPr lang="en" sz="2400">
                <a:solidFill>
                  <a:srgbClr val="008080"/>
                </a:solidFill>
                <a:latin typeface="Montserrat"/>
                <a:ea typeface="Montserrat"/>
                <a:cs typeface="Montserrat"/>
                <a:sym typeface="Montserrat"/>
              </a:rPr>
              <a:t>Edition,</a:t>
            </a:r>
            <a:r>
              <a:rPr lang="en" sz="2400">
                <a:solidFill>
                  <a:srgbClr val="000000"/>
                </a:solidFill>
                <a:latin typeface="Montserrat"/>
                <a:ea typeface="Montserrat"/>
                <a:cs typeface="Montserrat"/>
                <a:sym typeface="Montserrat"/>
              </a:rPr>
              <a:t> </a:t>
            </a:r>
            <a:r>
              <a:rPr lang="en" sz="2400">
                <a:solidFill>
                  <a:srgbClr val="A52A2A"/>
                </a:solidFill>
                <a:latin typeface="Montserrat"/>
                <a:ea typeface="Montserrat"/>
                <a:cs typeface="Montserrat"/>
                <a:sym typeface="Montserrat"/>
              </a:rPr>
              <a:t>Publisher,</a:t>
            </a:r>
            <a:r>
              <a:rPr lang="en" sz="2400">
                <a:solidFill>
                  <a:srgbClr val="000000"/>
                </a:solidFill>
                <a:latin typeface="Montserrat"/>
                <a:ea typeface="Montserrat"/>
                <a:cs typeface="Montserrat"/>
                <a:sym typeface="Montserrat"/>
              </a:rPr>
              <a:t> </a:t>
            </a:r>
            <a:r>
              <a:rPr lang="en" sz="2400">
                <a:solidFill>
                  <a:srgbClr val="DAA520"/>
                </a:solidFill>
                <a:latin typeface="Montserrat"/>
                <a:ea typeface="Montserrat"/>
                <a:cs typeface="Montserrat"/>
                <a:sym typeface="Montserrat"/>
              </a:rPr>
              <a:t>Publication date.</a:t>
            </a:r>
            <a:endParaRPr sz="2400">
              <a:solidFill>
                <a:srgbClr val="DAA520"/>
              </a:solidFill>
              <a:latin typeface="Montserrat"/>
              <a:ea typeface="Montserrat"/>
              <a:cs typeface="Montserrat"/>
              <a:sym typeface="Montserrat"/>
            </a:endParaRPr>
          </a:p>
          <a:p>
            <a:pPr indent="0" lvl="0" marL="0" rtl="0" algn="l">
              <a:spcBef>
                <a:spcPts val="1100"/>
              </a:spcBef>
              <a:spcAft>
                <a:spcPts val="1600"/>
              </a:spcAft>
              <a:buNone/>
            </a:pPr>
            <a:r>
              <a:t/>
            </a:r>
            <a:endParaRPr>
              <a:latin typeface="Montserrat"/>
              <a:ea typeface="Montserrat"/>
              <a:cs typeface="Montserrat"/>
              <a:sym typeface="Montserrat"/>
            </a:endParaRPr>
          </a:p>
        </p:txBody>
      </p:sp>
      <p:pic>
        <p:nvPicPr>
          <p:cNvPr id="100" name="Google Shape;100;p19">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101" name="Google Shape;101;p19">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In-Text Citation Rules</a:t>
            </a:r>
            <a:endParaRPr/>
          </a:p>
        </p:txBody>
      </p:sp>
      <p:sp>
        <p:nvSpPr>
          <p:cNvPr id="107" name="Google Shape;10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In-text citations are how you, as a writer, provide evidence for your paper. </a:t>
            </a:r>
            <a:endParaRPr/>
          </a:p>
          <a:p>
            <a:pPr indent="0" lvl="0" marL="0" rtl="0" algn="l">
              <a:spcBef>
                <a:spcPts val="1600"/>
              </a:spcBef>
              <a:spcAft>
                <a:spcPts val="0"/>
              </a:spcAft>
              <a:buNone/>
            </a:pPr>
            <a:r>
              <a:rPr lang="en"/>
              <a:t>In-text citations rely on a few properties to work properly, however, the structure requires something called a </a:t>
            </a:r>
            <a:r>
              <a:rPr b="1" lang="en"/>
              <a:t>SIGNAL PHRASE. </a:t>
            </a:r>
            <a:endParaRPr b="1"/>
          </a:p>
          <a:p>
            <a:pPr indent="0" lvl="0" marL="0" rtl="0" algn="l">
              <a:spcBef>
                <a:spcPts val="1600"/>
              </a:spcBef>
              <a:spcAft>
                <a:spcPts val="0"/>
              </a:spcAft>
              <a:buNone/>
            </a:pPr>
            <a:r>
              <a:rPr b="1" lang="en"/>
              <a:t>SIGNAL PHRASES </a:t>
            </a:r>
            <a:r>
              <a:rPr lang="en"/>
              <a:t>lead into your quotes and can range from </a:t>
            </a:r>
            <a:endParaRPr/>
          </a:p>
          <a:p>
            <a:pPr indent="0" lvl="0" marL="0" rtl="0" algn="l">
              <a:spcBef>
                <a:spcPts val="1600"/>
              </a:spcBef>
              <a:spcAft>
                <a:spcPts val="0"/>
              </a:spcAft>
              <a:buNone/>
            </a:pPr>
            <a:r>
              <a:rPr lang="en"/>
              <a:t>In the study, ____ </a:t>
            </a:r>
            <a:r>
              <a:rPr lang="en"/>
              <a:t>(Study title)</a:t>
            </a:r>
            <a:r>
              <a:rPr lang="en"/>
              <a:t>, they determined that “QUOTE”(Author and pg number). </a:t>
            </a:r>
            <a:endParaRPr/>
          </a:p>
          <a:p>
            <a:pPr indent="0" lvl="0" marL="0" rtl="0" algn="ctr">
              <a:spcBef>
                <a:spcPts val="1600"/>
              </a:spcBef>
              <a:spcAft>
                <a:spcPts val="0"/>
              </a:spcAft>
              <a:buNone/>
            </a:pPr>
            <a:r>
              <a:rPr b="1" lang="en"/>
              <a:t>OR</a:t>
            </a:r>
            <a:endParaRPr b="1"/>
          </a:p>
          <a:p>
            <a:pPr indent="0" lvl="0" marL="0" rtl="0" algn="ctr">
              <a:spcBef>
                <a:spcPts val="1600"/>
              </a:spcBef>
              <a:spcAft>
                <a:spcPts val="0"/>
              </a:spcAft>
              <a:buNone/>
            </a:pPr>
            <a:r>
              <a:rPr lang="en"/>
              <a:t>_______ (author’s name) explored the idea of familiarity with content breeds better understanding of text because “QUOTE” (pg number). </a:t>
            </a:r>
            <a:endParaRPr/>
          </a:p>
          <a:p>
            <a:pPr indent="0" lvl="0" marL="0" rtl="0" algn="l">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1"/>
          <p:cNvSpPr txBox="1"/>
          <p:nvPr>
            <p:ph type="title"/>
          </p:nvPr>
        </p:nvSpPr>
        <p:spPr>
          <a:xfrm>
            <a:off x="31170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Common Signal Phrases</a:t>
            </a:r>
            <a:endParaRPr/>
          </a:p>
        </p:txBody>
      </p:sp>
      <p:sp>
        <p:nvSpPr>
          <p:cNvPr id="113" name="Google Shape;113;p21"/>
          <p:cNvSpPr txBox="1"/>
          <p:nvPr>
            <p:ph idx="1" type="body"/>
          </p:nvPr>
        </p:nvSpPr>
        <p:spPr>
          <a:xfrm>
            <a:off x="311700" y="3424050"/>
            <a:ext cx="8520600" cy="1538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Examples: </a:t>
            </a:r>
            <a:endParaRPr/>
          </a:p>
          <a:p>
            <a:pPr indent="0" lvl="0" marL="0" rtl="0" algn="l">
              <a:spcBef>
                <a:spcPts val="1600"/>
              </a:spcBef>
              <a:spcAft>
                <a:spcPts val="1600"/>
              </a:spcAft>
              <a:buNone/>
            </a:pPr>
            <a:r>
              <a:rPr lang="en"/>
              <a:t>a) Serrano and Coronado state, “…” (87). b) As Joe Molina notes, “…” c) Patti Buenrostro, Associate Professor of Spanish Literature, contends “…” (4). d) “…,” states Carlos Fuentes, “but …” (141). e) “…,” according to TAMIU President Dr. Ray Keck (12). f) Television news broadcaster Roy Herrera offers another perspective: “…” (10).</a:t>
            </a:r>
            <a:endParaRPr/>
          </a:p>
        </p:txBody>
      </p:sp>
      <p:pic>
        <p:nvPicPr>
          <p:cNvPr id="114" name="Google Shape;114;p21"/>
          <p:cNvPicPr preferRelativeResize="0"/>
          <p:nvPr/>
        </p:nvPicPr>
        <p:blipFill>
          <a:blip r:embed="rId3">
            <a:alphaModFix/>
          </a:blip>
          <a:stretch>
            <a:fillRect/>
          </a:stretch>
        </p:blipFill>
        <p:spPr>
          <a:xfrm>
            <a:off x="870851" y="572700"/>
            <a:ext cx="7402299" cy="28513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